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4" r:id="rId4"/>
    <p:sldId id="266" r:id="rId5"/>
    <p:sldId id="268" r:id="rId6"/>
    <p:sldId id="267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6C04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644" y="1262130"/>
            <a:ext cx="10318418" cy="2453962"/>
          </a:xfrm>
        </p:spPr>
        <p:txBody>
          <a:bodyPr/>
          <a:lstStyle/>
          <a:p>
            <a:r>
              <a:rPr lang="sr-Cyrl-RS" sz="9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9900">
                        <a:shade val="30000"/>
                        <a:satMod val="115000"/>
                      </a:srgbClr>
                    </a:gs>
                    <a:gs pos="50000">
                      <a:srgbClr val="FF9900">
                        <a:shade val="67500"/>
                        <a:satMod val="115000"/>
                      </a:srgbClr>
                    </a:gs>
                    <a:gs pos="100000">
                      <a:srgbClr val="FF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sz="9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9900">
                        <a:shade val="30000"/>
                        <a:satMod val="115000"/>
                      </a:srgbClr>
                    </a:gs>
                    <a:gs pos="50000">
                      <a:srgbClr val="FF9900">
                        <a:shade val="67500"/>
                        <a:satMod val="115000"/>
                      </a:srgbClr>
                    </a:gs>
                    <a:gs pos="100000">
                      <a:srgbClr val="FF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9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9900">
                        <a:shade val="30000"/>
                        <a:satMod val="115000"/>
                      </a:srgbClr>
                    </a:gs>
                    <a:gs pos="50000">
                      <a:srgbClr val="FF9900">
                        <a:shade val="67500"/>
                        <a:satMod val="115000"/>
                      </a:srgbClr>
                    </a:gs>
                    <a:gs pos="100000">
                      <a:srgbClr val="FF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Обредни </a:t>
            </a:r>
            <a:br>
              <a:rPr lang="sr-Cyrl-RS" sz="9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9900">
                        <a:shade val="30000"/>
                        <a:satMod val="115000"/>
                      </a:srgbClr>
                    </a:gs>
                    <a:gs pos="50000">
                      <a:srgbClr val="FF9900">
                        <a:shade val="67500"/>
                        <a:satMod val="115000"/>
                      </a:srgbClr>
                    </a:gs>
                    <a:gs pos="100000">
                      <a:srgbClr val="FF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</a:br>
            <a:r>
              <a:rPr lang="sr-Cyrl-RS" sz="96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9900">
                        <a:shade val="30000"/>
                        <a:satMod val="115000"/>
                      </a:srgbClr>
                    </a:gs>
                    <a:gs pos="50000">
                      <a:srgbClr val="FF9900">
                        <a:shade val="67500"/>
                        <a:satMod val="115000"/>
                      </a:srgbClr>
                    </a:gs>
                    <a:gs pos="100000">
                      <a:srgbClr val="FF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хлебови</a:t>
            </a:r>
            <a:endParaRPr lang="en-US" sz="9600" cap="none" spc="0" dirty="0">
              <a:ln w="22225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800" b="0" cap="none" spc="0" dirty="0" smtClean="0">
                <a:ln w="22225">
                  <a:solidFill>
                    <a:srgbClr val="966C04"/>
                  </a:solidFill>
                  <a:prstDash val="solid"/>
                </a:ln>
                <a:solidFill>
                  <a:srgbClr val="FF9900"/>
                </a:solidFill>
              </a:rPr>
              <a:t>Моравац, 30.3.2018.</a:t>
            </a:r>
            <a:endParaRPr lang="en-US" sz="2800" b="0" cap="none" spc="0" dirty="0">
              <a:ln w="22225">
                <a:solidFill>
                  <a:srgbClr val="966C04"/>
                </a:solidFill>
                <a:prstDash val="solid"/>
              </a:ln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3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48"/>
    </mc:Choice>
    <mc:Fallback xmlns="">
      <p:transition spd="slow" advTm="20748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3" objId="1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8960155">
            <a:off x="468307" y="957240"/>
            <a:ext cx="3493477" cy="1825116"/>
          </a:xfrm>
        </p:spPr>
        <p:txBody>
          <a:bodyPr/>
          <a:lstStyle/>
          <a:p>
            <a:r>
              <a:rPr lang="sr-Cyrl-C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Славски обредни хлебови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8242" y="373487"/>
            <a:ext cx="2545973" cy="4326005"/>
          </a:xfrm>
        </p:spPr>
        <p:txBody>
          <a:bodyPr>
            <a:noAutofit/>
          </a:bodyPr>
          <a:lstStyle/>
          <a:p>
            <a:r>
              <a:rPr lang="ru-RU" sz="24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Славски обредни хлеб традиционални је српски колач, који се меси за крсну славу. Обичај је да домаћица испече колач који затим свештеник освешта, залије црвеним вином и ломи сваком присутном члану породице по комад пре ручка.</a:t>
            </a:r>
            <a:endParaRPr lang="en-US" sz="2400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178" y="1597020"/>
            <a:ext cx="4470755" cy="336134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9560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52"/>
    </mc:Choice>
    <mc:Fallback xmlns="">
      <p:transition spd="slow" advTm="2095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8974848">
            <a:off x="563367" y="1433237"/>
            <a:ext cx="4227573" cy="2185725"/>
          </a:xfrm>
        </p:spPr>
        <p:txBody>
          <a:bodyPr/>
          <a:lstStyle/>
          <a:p>
            <a:r>
              <a:rPr lang="sr-Cyrl-CS" sz="6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Обредни породични хлебови</a:t>
            </a:r>
            <a:r>
              <a:rPr lang="sr-Cyrl-CS" b="1" dirty="0"/>
              <a:t/>
            </a:r>
            <a:br>
              <a:rPr lang="sr-Cyrl-C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0816" y="1326525"/>
            <a:ext cx="2614412" cy="3991154"/>
          </a:xfrm>
        </p:spPr>
        <p:txBody>
          <a:bodyPr>
            <a:noAutofit/>
          </a:bodyPr>
          <a:lstStyle/>
          <a:p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За новорођено дете меси се обредни хлеб „повојница</a:t>
            </a:r>
            <a:r>
              <a:rPr lang="ru-RU" sz="32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“.</a:t>
            </a:r>
            <a:endParaRPr lang="en-US" sz="3200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9573" y="1266118"/>
            <a:ext cx="4404574" cy="405156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484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77"/>
    </mc:Choice>
    <mc:Fallback xmlns="">
      <p:transition spd="slow" advTm="2127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0867" y="379143"/>
            <a:ext cx="2919212" cy="1651068"/>
          </a:xfrm>
        </p:spPr>
        <p:txBody>
          <a:bodyPr>
            <a:noAutofit/>
          </a:bodyPr>
          <a:lstStyle/>
          <a:p>
            <a:r>
              <a:rPr lang="sr-Cyrl-CS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Поред вина, воде и ускршњих јаја, </a:t>
            </a:r>
            <a:r>
              <a:rPr lang="sr-Cyrl-CS" sz="32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Ускршњи </a:t>
            </a:r>
            <a:r>
              <a:rPr lang="sr-Cyrl-CS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обредни хлебови су део приношења жртве – у чему је и основни смисао ритуала. </a:t>
            </a:r>
            <a:endParaRPr lang="en-US" sz="320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637168">
            <a:off x="-290871" y="2031295"/>
            <a:ext cx="5135241" cy="12314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1660" y="1403664"/>
            <a:ext cx="4641327" cy="359320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8282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35"/>
    </mc:Choice>
    <mc:Fallback xmlns="">
      <p:transition spd="slow" advTm="2093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5460" y="178251"/>
            <a:ext cx="3154017" cy="2683023"/>
          </a:xfrm>
        </p:spPr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Ова врста хлеба — колача, округлог је и уплетеног облика са јајетом у средини, које може бити необојено или обојено црвеном бојом.</a:t>
            </a:r>
            <a:endParaRPr lang="en-US" sz="3200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052" y="1120462"/>
            <a:ext cx="4503610" cy="421139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18908524">
            <a:off x="-3212007" y="2537103"/>
            <a:ext cx="10318418" cy="1166075"/>
          </a:xfrm>
        </p:spPr>
        <p:txBody>
          <a:bodyPr/>
          <a:lstStyle/>
          <a:p>
            <a:r>
              <a:rPr lang="ru-RU" sz="6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Велики </a:t>
            </a:r>
            <a:r>
              <a:rPr lang="ru-RU" sz="6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/>
            </a:r>
            <a:br>
              <a:rPr lang="ru-RU" sz="6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ru-RU" sz="6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васкршњи</a:t>
            </a:r>
            <a:br>
              <a:rPr lang="ru-RU" sz="6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ru-RU" sz="6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6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колач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1027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75"/>
    </mc:Choice>
    <mc:Fallback xmlns="">
      <p:transition spd="slow" advTm="2157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8961283">
            <a:off x="-1949172" y="-86134"/>
            <a:ext cx="7654660" cy="4394988"/>
          </a:xfrm>
        </p:spPr>
        <p:txBody>
          <a:bodyPr/>
          <a:lstStyle/>
          <a:p>
            <a:r>
              <a:rPr lang="sr-Cyrl-CS" sz="8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Хлеб</a:t>
            </a:r>
            <a:br>
              <a:rPr lang="sr-Cyrl-CS" sz="8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sr-Cyrl-CS" sz="80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sr-Cyrl-CS" sz="80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јајченица</a:t>
            </a:r>
            <a:endParaRPr lang="en-US" sz="80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7495" y="516834"/>
            <a:ext cx="2663688" cy="6549197"/>
          </a:xfrm>
        </p:spPr>
        <p:txBody>
          <a:bodyPr>
            <a:noAutofit/>
          </a:bodyPr>
          <a:lstStyle/>
          <a:p>
            <a:r>
              <a:rPr lang="ru-RU" sz="28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Јајченица је Ускршњи хлеб — колач мањих димензија обично кружног облика, и спрема се у Ускршњу суботу. На горњој површини има утиснуто јаје.</a:t>
            </a:r>
            <a:r>
              <a:rPr lang="ru-RU" sz="2800" b="0" dirty="0">
                <a:ln>
                  <a:solidFill>
                    <a:schemeClr val="accent4">
                      <a:lumMod val="75000"/>
                    </a:schemeClr>
                  </a:solidFill>
                </a:ln>
              </a:rPr>
              <a:t> </a:t>
            </a:r>
            <a:endParaRPr lang="en-US" sz="2800" dirty="0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5763" y="1272209"/>
            <a:ext cx="4424912" cy="3962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5690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61"/>
    </mc:Choice>
    <mc:Fallback xmlns="">
      <p:transition spd="slow" advTm="2046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8655887">
            <a:off x="-83366" y="1317329"/>
            <a:ext cx="4961669" cy="2044057"/>
          </a:xfrm>
        </p:spPr>
        <p:txBody>
          <a:bodyPr/>
          <a:lstStyle/>
          <a:p>
            <a:r>
              <a:rPr lang="sr-Cyrl-CS" sz="72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Сватовска погача</a:t>
            </a:r>
            <a:endParaRPr lang="en-US" sz="7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2028" y="831984"/>
            <a:ext cx="3125273" cy="5626771"/>
          </a:xfrm>
        </p:spPr>
        <p:txBody>
          <a:bodyPr>
            <a:noAutofit/>
          </a:bodyPr>
          <a:lstStyle/>
          <a:p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r>
              <a:rPr lang="ru-RU" sz="32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бредни </a:t>
            </a:r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хлеб који меси свекрва од најбољег брашна, украшава украсима од теста и даје сватовима који иду по младу.</a:t>
            </a:r>
            <a:endParaRPr lang="en-US" sz="3200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122" y="1001333"/>
            <a:ext cx="2962140" cy="44432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732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08"/>
    </mc:Choice>
    <mc:Fallback xmlns="">
      <p:transition spd="slow" advTm="2130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008677">
            <a:off x="-636347" y="600504"/>
            <a:ext cx="5763083" cy="2628937"/>
          </a:xfrm>
        </p:spPr>
        <p:txBody>
          <a:bodyPr/>
          <a:lstStyle/>
          <a:p>
            <a:r>
              <a:rPr lang="sr-Cyrl-C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Свадбени</a:t>
            </a:r>
            <a:br>
              <a:rPr lang="sr-Cyrl-C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sr-Cyrl-C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sr-Cyrl-C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хлеб </a:t>
            </a:r>
            <a:r>
              <a:rPr lang="sr-Cyrl-C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/>
            </a:r>
            <a:br>
              <a:rPr lang="sr-Cyrl-C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sr-Cyrl-C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саборник</a:t>
            </a:r>
            <a:r>
              <a:rPr lang="sr-Cyrl-C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 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5525" y="626006"/>
            <a:ext cx="2816429" cy="5623087"/>
          </a:xfrm>
        </p:spPr>
        <p:txBody>
          <a:bodyPr>
            <a:normAutofit fontScale="92500" lnSpcReduction="10000"/>
          </a:bodyPr>
          <a:lstStyle/>
          <a:p>
            <a:r>
              <a:rPr lang="sr-Cyrl-CS" sz="28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То је обредни хлеб </a:t>
            </a:r>
            <a:r>
              <a:rPr lang="sr-Cyrl-CS" sz="28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који се меси код младине и младожењине куће, посебно. Једни су од најукрашенијих и најлепших обредних хлебова који се украшавају цвећем, јабукама, биљем и гранчицом са </a:t>
            </a:r>
            <a:r>
              <a:rPr lang="sr-Cyrl-CS" sz="28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птичицама.</a:t>
            </a:r>
            <a:endParaRPr lang="en-US" sz="28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91"/>
          <a:stretch/>
        </p:blipFill>
        <p:spPr>
          <a:xfrm>
            <a:off x="4412601" y="937398"/>
            <a:ext cx="3551582" cy="471696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9785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63"/>
    </mc:Choice>
    <mc:Fallback xmlns="">
      <p:transition spd="slow" advTm="2136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064400">
            <a:off x="215639" y="1424964"/>
            <a:ext cx="5077578" cy="2172846"/>
          </a:xfrm>
        </p:spPr>
        <p:txBody>
          <a:bodyPr/>
          <a:lstStyle/>
          <a:p>
            <a:r>
              <a:rPr lang="sr-Cyrl-C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Божићни обредни хлебови</a:t>
            </a:r>
            <a:r>
              <a:rPr lang="sr-Cyrl-CS" b="1" dirty="0"/>
              <a:t/>
            </a:r>
            <a:br>
              <a:rPr lang="sr-Cyrl-C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9606" y="785611"/>
            <a:ext cx="2768958" cy="5253283"/>
          </a:xfrm>
        </p:spPr>
        <p:txBody>
          <a:bodyPr>
            <a:noAutofit/>
          </a:bodyPr>
          <a:lstStyle/>
          <a:p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Чесница је округли </a:t>
            </a:r>
            <a:endParaRPr lang="ru-RU" sz="3200" cap="none" spc="0" dirty="0" smtClean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ru-RU" sz="32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обредни хлеб или </a:t>
            </a:r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колач, </a:t>
            </a:r>
            <a:endParaRPr lang="ru-RU" sz="3200" cap="none" spc="0" dirty="0" smtClean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ru-RU" sz="32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који </a:t>
            </a:r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је неизоставан </a:t>
            </a:r>
            <a:r>
              <a:rPr lang="ru-RU" sz="32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део</a:t>
            </a:r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 </a:t>
            </a:r>
            <a:r>
              <a:rPr lang="ru-RU" sz="32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божићног</a:t>
            </a:r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 доручка у </a:t>
            </a:r>
            <a:r>
              <a:rPr lang="ru-RU" sz="32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српској традицији</a:t>
            </a:r>
            <a:r>
              <a:rPr lang="ru-RU" sz="32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.</a:t>
            </a:r>
            <a:endParaRPr lang="en-US" sz="3200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5026" y="1056067"/>
            <a:ext cx="4636394" cy="44625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506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12"/>
    </mc:Choice>
    <mc:Fallback xmlns="">
      <p:transition spd="slow" advTm="210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086825">
            <a:off x="11174" y="1398355"/>
            <a:ext cx="4407741" cy="2069815"/>
          </a:xfrm>
        </p:spPr>
        <p:txBody>
          <a:bodyPr/>
          <a:lstStyle/>
          <a:p>
            <a:r>
              <a:rPr lang="sr-Cyrl-CS" sz="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„Здравље и весеље</a:t>
            </a:r>
            <a:r>
              <a:rPr lang="sr-Cyrl-CS" sz="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“</a:t>
            </a:r>
            <a:endParaRPr lang="en-U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1876" y="191380"/>
            <a:ext cx="3334490" cy="6207616"/>
          </a:xfrm>
        </p:spPr>
        <p:txBody>
          <a:bodyPr>
            <a:noAutofit/>
          </a:bodyPr>
          <a:lstStyle/>
          <a:p>
            <a:r>
              <a:rPr lang="sr-Cyrl-CS" sz="2400" b="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Ј</a:t>
            </a:r>
            <a:r>
              <a:rPr lang="sr-Cyrl-CS" sz="2400" b="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едан </a:t>
            </a:r>
            <a:r>
              <a:rPr lang="sr-Cyrl-CS" sz="2400" b="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је од најзаначајнијих фигуралних хлебова који су укућани јели за Бадње вече или првог дана Божића за ручак. </a:t>
            </a:r>
            <a:endParaRPr lang="sr-Cyrl-CS" sz="2400" b="0" cap="none" spc="0" dirty="0" smtClean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sr-Cyrl-CS" sz="2400" b="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Улога </a:t>
            </a:r>
            <a:r>
              <a:rPr lang="sr-Cyrl-CS" sz="2400" b="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 значај овог колача у облику векне или погаче, најбоље се види из ритуала његовог печења. Пре него што се стави у пећ, његова горња површина је засецана ножем онолико пута колико је чланова домаћинства.</a:t>
            </a:r>
            <a:endParaRPr lang="en-US" sz="2400" b="0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597"/>
          <a:stretch/>
        </p:blipFill>
        <p:spPr>
          <a:xfrm>
            <a:off x="3903997" y="1511464"/>
            <a:ext cx="4432927" cy="356744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5858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23"/>
    </mc:Choice>
    <mc:Fallback xmlns="">
      <p:transition spd="slow" advTm="2462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028325">
            <a:off x="-428306" y="1652179"/>
            <a:ext cx="6700316" cy="2224361"/>
          </a:xfrm>
        </p:spPr>
        <p:txBody>
          <a:bodyPr/>
          <a:lstStyle/>
          <a:p>
            <a:r>
              <a:rPr lang="sr-Cyrl-CS" sz="7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Младенчићи</a:t>
            </a:r>
            <a:r>
              <a:rPr lang="sr-Cyrl-CS" sz="9600" b="1" dirty="0"/>
              <a:t/>
            </a:r>
            <a:br>
              <a:rPr lang="sr-Cyrl-CS" sz="9600" b="1" dirty="0"/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879" y="296214"/>
            <a:ext cx="2726277" cy="4416157"/>
          </a:xfrm>
        </p:spPr>
        <p:txBody>
          <a:bodyPr>
            <a:noAutofit/>
          </a:bodyPr>
          <a:lstStyle/>
          <a:p>
            <a:r>
              <a:rPr lang="ru-RU" sz="28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На овај дан жене устају рано и месе четрдесет колачића, који се називају Младенчићи, и симболизују дуг, срећан и сладак живот. Зато се </a:t>
            </a:r>
            <a:r>
              <a:rPr lang="ru-RU" sz="2800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младенчићи </a:t>
            </a:r>
            <a:r>
              <a:rPr lang="ru-RU" sz="2800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премазују медом.</a:t>
            </a:r>
            <a:endParaRPr lang="en-US" sz="2800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1930" y="1287888"/>
            <a:ext cx="4595247" cy="397541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0255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11"/>
    </mc:Choice>
    <mc:Fallback xmlns="">
      <p:transition spd="slow" advTm="2141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192</TotalTime>
  <Words>233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Corbel</vt:lpstr>
      <vt:lpstr>Gill Sans MT</vt:lpstr>
      <vt:lpstr>Impact</vt:lpstr>
      <vt:lpstr>Badge</vt:lpstr>
      <vt:lpstr> Обредни  хлебови</vt:lpstr>
      <vt:lpstr>PowerPoint Presentation</vt:lpstr>
      <vt:lpstr>Велики  васкршњи  колач</vt:lpstr>
      <vt:lpstr>Хлеб  јајченица</vt:lpstr>
      <vt:lpstr>Сватовска погача</vt:lpstr>
      <vt:lpstr>Свадбени  хлеб  саборник </vt:lpstr>
      <vt:lpstr>Божићни обредни хлебови </vt:lpstr>
      <vt:lpstr>„Здравље и весеље“</vt:lpstr>
      <vt:lpstr>Младенчићи </vt:lpstr>
      <vt:lpstr>Славски обредни хлебови</vt:lpstr>
      <vt:lpstr>Обредни породични хлебови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</dc:title>
  <dc:creator>STEFANOVICI</dc:creator>
  <cp:lastModifiedBy>STEFANOVICI</cp:lastModifiedBy>
  <cp:revision>20</cp:revision>
  <dcterms:created xsi:type="dcterms:W3CDTF">2018-03-29T16:47:16Z</dcterms:created>
  <dcterms:modified xsi:type="dcterms:W3CDTF">2018-04-04T11:42:04Z</dcterms:modified>
</cp:coreProperties>
</file>